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  <p:sldMasterId id="2147485420" r:id="rId2"/>
    <p:sldMasterId id="2147485424" r:id="rId3"/>
  </p:sldMasterIdLst>
  <p:notesMasterIdLst>
    <p:notesMasterId r:id="rId16"/>
  </p:notesMasterIdLst>
  <p:handoutMasterIdLst>
    <p:handoutMasterId r:id="rId17"/>
  </p:handoutMasterIdLst>
  <p:sldIdLst>
    <p:sldId id="445" r:id="rId4"/>
    <p:sldId id="446" r:id="rId5"/>
    <p:sldId id="447" r:id="rId6"/>
    <p:sldId id="819" r:id="rId7"/>
    <p:sldId id="2147480960" r:id="rId8"/>
    <p:sldId id="2147480961" r:id="rId9"/>
    <p:sldId id="341" r:id="rId10"/>
    <p:sldId id="367" r:id="rId11"/>
    <p:sldId id="373" r:id="rId12"/>
    <p:sldId id="374" r:id="rId13"/>
    <p:sldId id="375" r:id="rId14"/>
    <p:sldId id="439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2147480960"/>
            <p14:sldId id="2147480961"/>
            <p14:sldId id="341"/>
            <p14:sldId id="367"/>
            <p14:sldId id="373"/>
            <p14:sldId id="374"/>
            <p14:sldId id="375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59" d="100"/>
          <a:sy n="59" d="100"/>
        </p:scale>
        <p:origin x="796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6866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374585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20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SP-241932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081542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7545564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91188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SP-241913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308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21" r:id="rId1"/>
    <p:sldLayoutId id="2147485422" r:id="rId2"/>
    <p:sldLayoutId id="214748542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13,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SP-241899</a:t>
            </a:r>
          </a:p>
        </p:txBody>
      </p:sp>
    </p:spTree>
    <p:extLst>
      <p:ext uri="{BB962C8B-B14F-4D97-AF65-F5344CB8AC3E}">
        <p14:creationId xmlns:p14="http://schemas.microsoft.com/office/powerpoint/2010/main" val="145075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25" r:id="rId1"/>
    <p:sldLayoutId id="2147485426" r:id="rId2"/>
    <p:sldLayoutId id="214748542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6/Doc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surnair\Documents\SECURITY%20Grp\SA%20Plenary\SA#106\Docs\SP-241456.zip" TargetMode="External"/><Relationship Id="rId5" Type="http://schemas.openxmlformats.org/officeDocument/2006/relationships/hyperlink" Target="https://www.3gpp.org/ftp/tsg_sa/TSG_SA/TSGS_106_Madrid_2024-12/Report" TargetMode="External"/><Relationship Id="rId4" Type="http://schemas.openxmlformats.org/officeDocument/2006/relationships/hyperlink" Target="https://www.3gpp.org/ftp/tsg_ct/TSG_CT/CT_106_Madrid/Docs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6_Madrid_2024-12/Docs/SP-241955.zip" TargetMode="External"/><Relationship Id="rId3" Type="http://schemas.openxmlformats.org/officeDocument/2006/relationships/hyperlink" Target="https://www.3gpp.org/ftp/tsg_sa/TSG_SA/TSGS_106_Madrid_2024-12/Docs/SP-241775.zip" TargetMode="External"/><Relationship Id="rId7" Type="http://schemas.openxmlformats.org/officeDocument/2006/relationships/hyperlink" Target="https://www.3gpp.org/ftp/tsg_sa/TSG_SA/TSGS_106_Madrid_2024-12/Docs/SP-241782.zip" TargetMode="External"/><Relationship Id="rId12" Type="http://schemas.openxmlformats.org/officeDocument/2006/relationships/hyperlink" Target="https://www.3gpp.org/ftp/tsg_sa/TSG_SA/TSGS_106_Madrid_2024-12/Docs/SP-241960.zip" TargetMode="External"/><Relationship Id="rId2" Type="http://schemas.openxmlformats.org/officeDocument/2006/relationships/hyperlink" Target="https://www.3gpp.org/ftp/tsg_sa/TSG_SA/TSGS_106_Madrid_2024-12/Docs/SP-24177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106_Madrid_2024-12/Docs/SP-241780.zip" TargetMode="External"/><Relationship Id="rId11" Type="http://schemas.openxmlformats.org/officeDocument/2006/relationships/hyperlink" Target="https://www.3gpp.org/ftp/tsg_sa/TSG_SA/TSGS_106_Madrid_2024-12/Docs/SP-241959.zip" TargetMode="External"/><Relationship Id="rId5" Type="http://schemas.openxmlformats.org/officeDocument/2006/relationships/hyperlink" Target="https://www.3gpp.org/ftp/tsg_sa/TSG_SA/TSGS_106_Madrid_2024-12/Docs/SP-241778.zip" TargetMode="External"/><Relationship Id="rId10" Type="http://schemas.openxmlformats.org/officeDocument/2006/relationships/hyperlink" Target="https://www.3gpp.org/ftp/tsg_sa/TSG_SA/TSGS_106_Madrid_2024-12/Docs/SP-241958.zip" TargetMode="External"/><Relationship Id="rId4" Type="http://schemas.openxmlformats.org/officeDocument/2006/relationships/hyperlink" Target="https://www.3gpp.org/ftp/tsg_sa/TSG_SA/TSGS_106_Madrid_2024-12/Docs/SP-241776.zip" TargetMode="External"/><Relationship Id="rId9" Type="http://schemas.openxmlformats.org/officeDocument/2006/relationships/hyperlink" Target="https://www.3gpp.org/ftp/tsg_sa/TSG_SA/TSGS_106_Madrid_2024-12/Docs/SP-241956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SA#106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012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/>
              <a:t>Suresh Nair, </a:t>
            </a:r>
            <a:r>
              <a:rPr lang="en-US" altLang="en-US" sz="1800" dirty="0"/>
              <a:t>SA3 Chair, Nokia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44C6A8-679B-4657-A8A3-CEC320C07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727" y="624555"/>
            <a:ext cx="10515600" cy="1130301"/>
          </a:xfrm>
        </p:spPr>
        <p:txBody>
          <a:bodyPr/>
          <a:lstStyle/>
          <a:p>
            <a:r>
              <a:rPr lang="en-US" altLang="zh-CN" sz="3600" dirty="0">
                <a:solidFill>
                  <a:srgbClr val="FF0000"/>
                </a:solidFill>
              </a:rPr>
              <a:t>SA2 aspects to be resolved during R19 normative work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104ACD-C97E-4D05-BBC3-23CC35B31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463" y="1882107"/>
            <a:ext cx="11229474" cy="4351338"/>
          </a:xfrm>
        </p:spPr>
        <p:txBody>
          <a:bodyPr/>
          <a:lstStyle/>
          <a:p>
            <a:r>
              <a:rPr lang="en-US" altLang="zh-CN" sz="2000" dirty="0"/>
              <a:t>Coordination among different working groups</a:t>
            </a:r>
          </a:p>
          <a:p>
            <a:pPr lvl="1"/>
            <a:r>
              <a:rPr lang="en-GB" altLang="zh-CN" sz="1800" dirty="0"/>
              <a:t>Architecture aspects to support security </a:t>
            </a:r>
            <a:r>
              <a:rPr lang="en-US" altLang="zh-CN" sz="1800" dirty="0"/>
              <a:t>(with SA3).</a:t>
            </a:r>
            <a:endParaRPr lang="zh-CN" altLang="zh-CN" dirty="0"/>
          </a:p>
          <a:p>
            <a:pPr lvl="1"/>
            <a:r>
              <a:rPr lang="en-GB" altLang="zh-CN" sz="1800" dirty="0"/>
              <a:t>Whether and how to support enabling temporarily disabled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devices (with SA3)</a:t>
            </a:r>
          </a:p>
          <a:p>
            <a:pPr lvl="1"/>
            <a:r>
              <a:rPr lang="en-GB" altLang="zh-CN" sz="1800" dirty="0"/>
              <a:t>Temporary ID or not (with SA3)</a:t>
            </a:r>
          </a:p>
          <a:p>
            <a:pPr lvl="1"/>
            <a:r>
              <a:rPr lang="en-GB" altLang="zh-CN" sz="1800" dirty="0" err="1"/>
              <a:t>AIoT</a:t>
            </a:r>
            <a:r>
              <a:rPr lang="en-GB" altLang="zh-CN" sz="1800" dirty="0"/>
              <a:t> RAN/BS reader selection (with RAN3)</a:t>
            </a:r>
          </a:p>
          <a:p>
            <a:pPr lvl="1"/>
            <a:r>
              <a:rPr lang="en-GB" altLang="zh-CN" sz="1800" dirty="0"/>
              <a:t>Protocol design for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Reader control, whether using NGAP or a layer above NGAP (with RAN3).</a:t>
            </a:r>
            <a:endParaRPr lang="zh-CN" altLang="zh-CN" sz="1800" dirty="0"/>
          </a:p>
          <a:p>
            <a:r>
              <a:rPr lang="en-GB" altLang="zh-CN" sz="2000" dirty="0"/>
              <a:t>SA2 issues to be resolved during the normative work</a:t>
            </a:r>
          </a:p>
          <a:p>
            <a:pPr lvl="1"/>
            <a:r>
              <a:rPr lang="en-GB" altLang="zh-CN" sz="1800" dirty="0"/>
              <a:t>The entity to store the static and dynamic information</a:t>
            </a:r>
            <a:r>
              <a:rPr lang="en-GB" altLang="zh-CN" sz="1800" dirty="0">
                <a:highlight>
                  <a:srgbClr val="FFFFFF"/>
                </a:highlight>
              </a:rPr>
              <a:t>, and usage for the stored information</a:t>
            </a:r>
          </a:p>
          <a:p>
            <a:pPr lvl="2"/>
            <a:r>
              <a:rPr lang="en-GB" altLang="zh-CN" sz="1400" dirty="0">
                <a:highlight>
                  <a:srgbClr val="FFFFFF"/>
                </a:highlight>
              </a:rPr>
              <a:t>There is demand from operators not to impact on UDM</a:t>
            </a:r>
          </a:p>
          <a:p>
            <a:pPr lvl="1"/>
            <a:r>
              <a:rPr lang="en-GB" altLang="zh-CN" sz="1800" dirty="0"/>
              <a:t>The length of </a:t>
            </a:r>
            <a:r>
              <a:rPr lang="en-GB" altLang="zh-CN" sz="1800" dirty="0" err="1"/>
              <a:t>AIoT</a:t>
            </a:r>
            <a:r>
              <a:rPr lang="en-GB" altLang="zh-CN" sz="1800" dirty="0"/>
              <a:t> device ID is fixed or dynamic and its part2 information </a:t>
            </a:r>
          </a:p>
          <a:p>
            <a:pPr lvl="1"/>
            <a:r>
              <a:rPr lang="en-GB" altLang="zh-CN" sz="1600" dirty="0" err="1"/>
              <a:t>AIoT</a:t>
            </a:r>
            <a:r>
              <a:rPr lang="en-GB" altLang="zh-CN" sz="1600" dirty="0"/>
              <a:t> data aggregation or not (to be coordinated with RAN3)</a:t>
            </a:r>
          </a:p>
          <a:p>
            <a:pPr lvl="1"/>
            <a:r>
              <a:rPr lang="en-GB" altLang="zh-CN" sz="1600" dirty="0"/>
              <a:t>NF profile details</a:t>
            </a:r>
          </a:p>
          <a:p>
            <a:pPr lvl="1"/>
            <a:r>
              <a:rPr lang="en-GB" altLang="zh-CN" sz="1600" dirty="0"/>
              <a:t>Detailed procedures and parameters in the message flow</a:t>
            </a:r>
          </a:p>
          <a:p>
            <a:pPr lvl="1"/>
            <a:endParaRPr lang="en-GB" altLang="zh-CN" sz="1800" dirty="0"/>
          </a:p>
          <a:p>
            <a:pPr lvl="1"/>
            <a:endParaRPr lang="zh-CN" altLang="zh-CN" sz="1600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3487188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4CA85B-87CC-4984-B1AC-BA75AEFFF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Possible workplan for Rel-20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B71140-BC89-458C-A229-1DC16EC06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40" indent="-457200"/>
            <a:r>
              <a:rPr kumimoji="1" lang="en-US" altLang="zh-CN" sz="26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D2T2 and Device 2</a:t>
            </a:r>
          </a:p>
          <a:p>
            <a:pPr marL="914440" lvl="1" indent="-457200"/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Further work on D2T2, and device 2 in Rel-20 shall </a:t>
            </a:r>
            <a:r>
              <a:rPr kumimoji="1" lang="en-US" altLang="zh-CN" sz="2000" b="1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follow the Rel-19 study conclusions</a:t>
            </a: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.</a:t>
            </a:r>
            <a:endParaRPr kumimoji="1" lang="en-US" altLang="zh-CN" sz="22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457240" indent="-457200"/>
            <a:r>
              <a:rPr kumimoji="1" lang="en-US" altLang="zh-CN" sz="26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 limited number of additional use cases, deployments, connectivity topologies, devices, traffic types</a:t>
            </a:r>
          </a:p>
          <a:p>
            <a:pPr marL="40" indent="0">
              <a:buNone/>
            </a:pPr>
            <a:endParaRPr kumimoji="1" lang="en-US" altLang="zh-CN" sz="2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40" indent="0">
              <a:buNone/>
            </a:pPr>
            <a:r>
              <a:rPr kumimoji="1" lang="en-US" altLang="zh-CN" sz="2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Final scope of R20 needs further discussion and alignment with RAN.</a:t>
            </a:r>
            <a:endParaRPr kumimoji="1" lang="zh-CN" altLang="en-US" sz="2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19865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8778046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and SA3-LI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SA#106 documents: </a:t>
            </a:r>
            <a:r>
              <a:rPr lang="en-US" sz="20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Nokia Pure Text Light" panose="020B0304040602060303" pitchFamily="34" charset="0"/>
                <a:cs typeface="Calibri" panose="020F0502020204030204" pitchFamily="34" charset="0"/>
              </a:rPr>
              <a:t>https://www.3gpp.org/ftp/tsg_sa/TSG_SA/TSGS_106_Madrid_2024-12/Docs</a:t>
            </a:r>
            <a:endParaRPr lang="en-GB" sz="20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sz="2000" dirty="0"/>
              <a:t>The RAN#106  documents: </a:t>
            </a:r>
            <a:r>
              <a:rPr lang="sv-SE" sz="2000" dirty="0">
                <a:hlinkClick r:id="rId3"/>
              </a:rPr>
              <a:t>https://www.3gpp.org/ftp/tsg_ran/TSG_RAN/TSGR_106/Docs</a:t>
            </a:r>
            <a:r>
              <a:rPr lang="sv-SE" sz="2000" dirty="0"/>
              <a:t> </a:t>
            </a:r>
          </a:p>
          <a:p>
            <a:pPr lvl="1"/>
            <a:r>
              <a:rPr lang="en-GB" sz="2000" dirty="0"/>
              <a:t>The CT#106 documents: </a:t>
            </a:r>
            <a:r>
              <a:rPr lang="sv-SE" sz="2000" dirty="0">
                <a:hlinkClick r:id="rId4"/>
              </a:rPr>
              <a:t>https://www.3gpp.org/ftp/tsg_ct/TSG_CT/CT_106_Madrid/Docs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744836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SA#106 meeting report: </a:t>
            </a:r>
            <a:r>
              <a:rPr lang="en-US" sz="1800" u="sng" dirty="0">
                <a:solidFill>
                  <a:srgbClr val="0000FF"/>
                </a:solidFill>
                <a:effectLst/>
                <a:ea typeface="Nokia Pure Text Light" panose="020B0304040602060303" pitchFamily="34" charset="0"/>
                <a:cs typeface="Arial" panose="020B0604020202020204" pitchFamily="34" charset="0"/>
                <a:hlinkClick r:id="rId5"/>
              </a:rPr>
              <a:t>https://www.3gpp.org/ftp/tsg_sa/TSG_SA/TSGS_106_Madrid_2024-12/Report</a:t>
            </a:r>
            <a:endParaRPr lang="en-US" sz="1800" u="sng" dirty="0">
              <a:solidFill>
                <a:srgbClr val="0000FF"/>
              </a:solidFill>
              <a:effectLst/>
              <a:ea typeface="Nokia Pure Text Light" panose="020B0304040602060303" pitchFamily="34" charset="0"/>
              <a:cs typeface="Arial" panose="020B060402020202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solidFill>
                  <a:srgbClr val="001135"/>
                </a:solidFill>
                <a:effectLst/>
                <a:ea typeface="Calibri" panose="020F0502020204030204" pitchFamily="34" charset="0"/>
              </a:rPr>
              <a:t>Rel-19 SA3 </a:t>
            </a:r>
            <a:r>
              <a:rPr lang="en-US" sz="1800" dirty="0">
                <a:solidFill>
                  <a:srgbClr val="001135"/>
                </a:solidFill>
                <a:effectLst/>
                <a:ea typeface="Calibri" panose="020F0502020204030204" pitchFamily="34" charset="0"/>
              </a:rPr>
              <a:t>WIDs and 1 SID was approved. </a:t>
            </a: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1135"/>
                </a:solidFill>
                <a:ea typeface="Calibri" panose="020F0502020204030204" pitchFamily="34" charset="0"/>
              </a:rPr>
              <a:t>SA3-LI CRs were approved</a:t>
            </a:r>
            <a:endParaRPr lang="en-US" sz="1800" dirty="0">
              <a:effectLst/>
              <a:ea typeface="Calibri" panose="020F0502020204030204" pitchFamily="34" charset="0"/>
            </a:endParaRPr>
          </a:p>
          <a:p>
            <a:endParaRPr lang="sv-FI" sz="1800" u="sng" dirty="0">
              <a:solidFill>
                <a:srgbClr val="0000FF"/>
              </a:solidFill>
              <a:effectLst/>
              <a:ea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sz="1800" dirty="0"/>
          </a:p>
          <a:p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ptos Narrow" panose="020B0004020202020204" pitchFamily="34" charset="0"/>
                <a:hlinkClick r:id="rId6" action="ppaction://hlinkfile"/>
              </a:rPr>
              <a:t>SP-241456</a:t>
            </a:r>
            <a:r>
              <a:rPr lang="en-US" sz="1200" dirty="0"/>
              <a:t> </a:t>
            </a:r>
            <a:r>
              <a:rPr lang="en-US" sz="1800" dirty="0"/>
              <a:t> 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</a:rPr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SA WG3 Chair report to SA#106</a:t>
            </a:r>
            <a:r>
              <a:rPr lang="en-US" sz="1800" dirty="0"/>
              <a:t> 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201"/>
          </a:xfrm>
        </p:spPr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548" y="1708667"/>
            <a:ext cx="10515599" cy="3966369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1800" dirty="0"/>
              <a:t>SA3 Rel-19 SID/WIDs submitted were approved adding rapporteurs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7F77D0-D7E9-28B1-C018-37ECEB269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887220"/>
              </p:ext>
            </p:extLst>
          </p:nvPr>
        </p:nvGraphicFramePr>
        <p:xfrm>
          <a:off x="723519" y="2167049"/>
          <a:ext cx="10630281" cy="40068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1481">
                  <a:extLst>
                    <a:ext uri="{9D8B030D-6E8A-4147-A177-3AD203B41FA5}">
                      <a16:colId xmlns:a16="http://schemas.microsoft.com/office/drawing/2014/main" val="1450783955"/>
                    </a:ext>
                  </a:extLst>
                </a:gridCol>
                <a:gridCol w="9448800">
                  <a:extLst>
                    <a:ext uri="{9D8B030D-6E8A-4147-A177-3AD203B41FA5}">
                      <a16:colId xmlns:a16="http://schemas.microsoft.com/office/drawing/2014/main" val="3396201231"/>
                    </a:ext>
                  </a:extLst>
                </a:gridCol>
              </a:tblGrid>
              <a:tr h="30510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>
                          <a:effectLst/>
                          <a:hlinkClick r:id="rId2"/>
                        </a:rPr>
                        <a:t>SP-241773</a:t>
                      </a:r>
                      <a:endParaRPr lang="en-US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New WID on Security of Uncrewed Aerial System Phase 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90365391"/>
                  </a:ext>
                </a:extLst>
              </a:tr>
              <a:tr h="30510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 dirty="0">
                          <a:effectLst/>
                          <a:hlinkClick r:id="rId3"/>
                        </a:rPr>
                        <a:t>SP-241775</a:t>
                      </a:r>
                      <a:endParaRPr lang="en-US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New WID on Security aspects of 5G Mobile Metaverse services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05186470"/>
                  </a:ext>
                </a:extLst>
              </a:tr>
              <a:tr h="30510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>
                          <a:effectLst/>
                          <a:hlinkClick r:id="rId4"/>
                        </a:rPr>
                        <a:t>SP-241776</a:t>
                      </a:r>
                      <a:endParaRPr lang="en-US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New WID on Security aspects of CAPIF Phase3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9531129"/>
                  </a:ext>
                </a:extLst>
              </a:tr>
              <a:tr h="50850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>
                          <a:effectLst/>
                          <a:hlinkClick r:id="rId5"/>
                        </a:rPr>
                        <a:t>SP-241778</a:t>
                      </a:r>
                      <a:endParaRPr lang="en-US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New WID on Security support for the Next Generation Real Time Communication services Phase 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82664627"/>
                  </a:ext>
                </a:extLst>
              </a:tr>
              <a:tr h="30510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>
                          <a:effectLst/>
                          <a:hlinkClick r:id="rId6"/>
                        </a:rPr>
                        <a:t>SP-241780</a:t>
                      </a:r>
                      <a:endParaRPr lang="en-US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New WID on Security Aspects of 5G Satellite Access Phase 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08673632"/>
                  </a:ext>
                </a:extLst>
              </a:tr>
              <a:tr h="203404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>
                          <a:effectLst/>
                          <a:hlinkClick r:id="rId7"/>
                        </a:rPr>
                        <a:t>SP-241782</a:t>
                      </a:r>
                      <a:endParaRPr lang="en-US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New WID on Security for PLMN hosting a NPN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48301583"/>
                  </a:ext>
                </a:extLst>
              </a:tr>
              <a:tr h="30510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>
                          <a:effectLst/>
                          <a:hlinkClick r:id="rId8"/>
                        </a:rPr>
                        <a:t>SP-241955</a:t>
                      </a:r>
                      <a:endParaRPr lang="en-US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New Study on 3GPP Cryptographic Inventory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34102494"/>
                  </a:ext>
                </a:extLst>
              </a:tr>
              <a:tr h="40680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>
                          <a:effectLst/>
                          <a:hlinkClick r:id="rId9"/>
                        </a:rPr>
                        <a:t>SP-241956</a:t>
                      </a:r>
                      <a:endParaRPr lang="en-US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New WID on Security Aspects of Proximity Based Services in 5GS Phase 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00042958"/>
                  </a:ext>
                </a:extLst>
              </a:tr>
              <a:tr h="30510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>
                          <a:effectLst/>
                          <a:hlinkClick r:id="rId10"/>
                        </a:rPr>
                        <a:t>SP-241958</a:t>
                      </a:r>
                      <a:endParaRPr lang="en-US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New WID on Security aspects of 5G NR Femto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8157422"/>
                  </a:ext>
                </a:extLst>
              </a:tr>
              <a:tr h="50850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>
                          <a:effectLst/>
                          <a:hlinkClick r:id="rId11"/>
                        </a:rPr>
                        <a:t>SP-241959</a:t>
                      </a:r>
                      <a:endParaRPr lang="en-US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New WID on Security Aspects of Enhancement of Support for Edge Computing in 5GC - phase 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68968415"/>
                  </a:ext>
                </a:extLst>
              </a:tr>
              <a:tr h="50850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sng" strike="noStrike">
                          <a:effectLst/>
                          <a:hlinkClick r:id="rId12"/>
                        </a:rPr>
                        <a:t>SP-241960</a:t>
                      </a:r>
                      <a:endParaRPr lang="en-US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New WID on Automatic Certificate Management Environment (ACME) for the Service Based Architecture (SBA)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36059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SA2 Rel-20 5G-A candidate topics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045A185-54E2-45B9-9EB6-8CCE38155EBD}"/>
              </a:ext>
            </a:extLst>
          </p:cNvPr>
          <p:cNvSpPr txBox="1">
            <a:spLocks/>
          </p:cNvSpPr>
          <p:nvPr/>
        </p:nvSpPr>
        <p:spPr bwMode="auto">
          <a:xfrm>
            <a:off x="938955" y="5226815"/>
            <a:ext cx="890037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Qualcomm Office Regular" pitchFamily="34" charset="0"/>
                <a:ea typeface="+mj-ea"/>
                <a:cs typeface="+mj-cs"/>
              </a:rPr>
              <a:t>See SP-241972 for the consolidated list.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Qualcomm Office Regular" pitchFamily="34" charset="0"/>
                <a:ea typeface="+mj-ea"/>
                <a:cs typeface="+mj-c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Qualcomm Office Regular" pitchFamily="34" charset="0"/>
                <a:ea typeface="+mj-ea"/>
                <a:cs typeface="+mj-cs"/>
              </a:rPr>
              <a:t>NOTE: A Topic may result in one or more SIDs.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/>
        </p:nvGraphicFramePr>
        <p:xfrm>
          <a:off x="1048731" y="1449792"/>
          <a:ext cx="9851156" cy="3325008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Core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Miscellaneous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for ePDG based access to 5GC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to emergency centre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NG_RTC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4051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506683" y="134759"/>
            <a:ext cx="8832787" cy="88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Guidance to SA2 on Rel-20 5GA work planning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718E9-EBA1-226B-EB07-83B26B796981}"/>
              </a:ext>
            </a:extLst>
          </p:cNvPr>
          <p:cNvSpPr txBox="1">
            <a:spLocks/>
          </p:cNvSpPr>
          <p:nvPr/>
        </p:nvSpPr>
        <p:spPr>
          <a:xfrm>
            <a:off x="789708" y="1154407"/>
            <a:ext cx="10629901" cy="518404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should target a maximum number of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Rel-20 5GA SIDs</a:t>
            </a:r>
          </a:p>
          <a:p>
            <a:pPr marL="457188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should prioritize following “core” topics for Q1 2025 and should aim to submit SIDs at SA#107 for approval (as per normal consensus). Remaining topics may also be discussed if time permits. If SA2 cannot come to an agreement on these items for SA#107 then they can come for approval at SA#108.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AI/ML enhancements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Sensing and Communication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Efficiency Enhancements </a:t>
            </a:r>
          </a:p>
          <a:p>
            <a:pPr marL="457188" marR="0" lvl="2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A topic may result in on one or more SIDs. 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Brief Description and Key Objectives”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SP-241972 should serve as a starting point for the moderated discussion on the candidate topics (as shown in slide#2) and can be updated during the process. 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Any miscellaneous topics that could not be handled in Q1 2025 will be a candidate for moderated discussion during Q2 2025.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Any new normative stage-1 requirements from SA1 approved by SA are not precluded from Rel-20 5GA scope. This needs to be discussed at TSG#107/TSG#108.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topic SMS to emergency centre, no moderated discussion expected in Q1 2025.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topic User Identities and Authentication, whether moderated discussion can take place in Q2 2025 will be determined in TSG#107 (March 2025).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Checkpoint in TSG#108 (June 2025) to check SA3 status on Rel-20 UIA and discussion on related SA2 aspects for Rel-20 UIA</a:t>
            </a:r>
          </a:p>
        </p:txBody>
      </p:sp>
    </p:spTree>
    <p:extLst>
      <p:ext uri="{BB962C8B-B14F-4D97-AF65-F5344CB8AC3E}">
        <p14:creationId xmlns:p14="http://schemas.microsoft.com/office/powerpoint/2010/main" val="267136540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430" y="1789949"/>
            <a:ext cx="11373853" cy="2852737"/>
          </a:xfrm>
        </p:spPr>
        <p:txBody>
          <a:bodyPr/>
          <a:lstStyle/>
          <a:p>
            <a:pPr eaLnBrk="1" hangingPunct="1"/>
            <a:r>
              <a:rPr lang="en-GB" altLang="zh-CN" sz="4800" dirty="0"/>
              <a:t>Way forward proposal on </a:t>
            </a:r>
            <a:br>
              <a:rPr lang="en-GB" altLang="zh-CN" sz="4800" dirty="0"/>
            </a:br>
            <a:r>
              <a:rPr lang="en-GB" altLang="zh-CN" sz="4800" dirty="0"/>
              <a:t>Architecture support of Ambient IoT</a:t>
            </a:r>
            <a:endParaRPr lang="en-GB" altLang="en-US" sz="48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AF4A90-77C1-4689-91C9-B86B7FCA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R19 Ambient IoT scope for SA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8EC7E9-A02C-445C-B491-0CDF1FCFC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SA2 Rel-19 work item scope for Ambient IoT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Key issue 1 - Architecture support for device 1 and D1T1: </a:t>
            </a:r>
            <a:r>
              <a:rPr lang="en-US" altLang="zh-CN" sz="2000" dirty="0"/>
              <a:t>Direct interface option and Indirect interface option</a:t>
            </a:r>
            <a:endParaRPr kumimoji="1"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Key issue 2- </a:t>
            </a:r>
            <a:r>
              <a:rPr lang="en-GB" altLang="zh-CN" sz="2000" dirty="0"/>
              <a:t>Device management for device 1</a:t>
            </a:r>
            <a:endParaRPr kumimoji="1"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lvl="1"/>
            <a:r>
              <a:rPr lang="en-GB" altLang="zh-CN" sz="2000" dirty="0"/>
              <a:t>Key issue 3- Service enabler for </a:t>
            </a:r>
            <a:r>
              <a:rPr lang="en-US" altLang="zh-CN" sz="2000" dirty="0"/>
              <a:t>Inventory and Command for device 1 including the exposure and data transfer</a:t>
            </a:r>
          </a:p>
          <a:p>
            <a:r>
              <a:rPr kumimoji="1" lang="en-US" altLang="zh-CN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scope (including SID and WID) shall be reduced to only specify appropriate security features for device 1 and D1T1 with direct and indirect interface options.</a:t>
            </a:r>
          </a:p>
          <a:p>
            <a:r>
              <a:rPr kumimoji="1" lang="en-US" altLang="zh-CN" sz="240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</a:t>
            </a:r>
          </a:p>
          <a:p>
            <a:pPr lvl="1"/>
            <a:r>
              <a:rPr kumimoji="1" lang="en-US" altLang="zh-CN" sz="2000" dirty="0">
                <a:solidFill>
                  <a:srgbClr val="000000"/>
                </a:solidFill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 scope for the charging and OAM focus on device 1 and D1T1</a:t>
            </a:r>
          </a:p>
          <a:p>
            <a:pPr lvl="1"/>
            <a:endParaRPr lang="zh-CN" altLang="en-US" sz="1800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68040940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AFD3DD-4766-4E25-A777-119CF7DC1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Workplan for R19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309BB1-3A0D-4A2D-95C6-5B8E066A1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36179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1"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Stick to Rel-19 ASN.1 freeze time, no impact to the timeline of Rel-20. 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GB" altLang="zh-CN" sz="2000" dirty="0">
                <a:highlight>
                  <a:srgbClr val="FFFFFF"/>
                </a:highlight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Stage 3 will be completed by September 2025</a:t>
            </a:r>
            <a:endParaRPr kumimoji="1" lang="en-US" altLang="zh-CN" sz="2000" dirty="0">
              <a:highlight>
                <a:srgbClr val="FFFFFF"/>
              </a:highlight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SA2 normative work duration: 2025 Q1 + Q2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continue the study and is expected to reach conclusions in 2025 Q1. Normative work duration: 2025 Q2 + Q3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 is expected to agree the work item in 2025 Q1. Normative work duration: 2025 Q2 + Q3 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 further study in parallel with the R19 normative work</a:t>
            </a:r>
          </a:p>
          <a:p>
            <a:pPr marL="914440" lvl="1" indent="-457200">
              <a:lnSpc>
                <a:spcPct val="100000"/>
              </a:lnSpc>
            </a:pPr>
            <a:r>
              <a:rPr kumimoji="1" lang="en-US" altLang="zh-CN" sz="20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Rel-20 Ambient IoT (if prioritized for rel.20) starts after the completion of the Rel-19 Ambient IoT WI.</a:t>
            </a:r>
          </a:p>
          <a:p>
            <a:pPr marL="914440" lvl="1" indent="-457200">
              <a:lnSpc>
                <a:spcPct val="100000"/>
              </a:lnSpc>
            </a:pPr>
            <a:endParaRPr kumimoji="1" lang="en-US" altLang="zh-CN" sz="20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20221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1250</Words>
  <Application>Microsoft Office PowerPoint</Application>
  <PresentationFormat>Widescreen</PresentationFormat>
  <Paragraphs>154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STXihei</vt:lpstr>
      <vt:lpstr>Aptos Narrow</vt:lpstr>
      <vt:lpstr>Arial</vt:lpstr>
      <vt:lpstr>Arial </vt:lpstr>
      <vt:lpstr>Calibri</vt:lpstr>
      <vt:lpstr>Calibri Light</vt:lpstr>
      <vt:lpstr>Nokia Pure Text Light</vt:lpstr>
      <vt:lpstr>Qualcomm Office Regular</vt:lpstr>
      <vt:lpstr>Times New Roman</vt:lpstr>
      <vt:lpstr>Office Theme</vt:lpstr>
      <vt:lpstr>1_Office Theme</vt:lpstr>
      <vt:lpstr>2_Office Theme</vt:lpstr>
      <vt:lpstr>Report from SA#106 on SA3 topics</vt:lpstr>
      <vt:lpstr>Outline</vt:lpstr>
      <vt:lpstr>General information</vt:lpstr>
      <vt:lpstr>Outcome of SA3 submissions</vt:lpstr>
      <vt:lpstr>PowerPoint Presentation</vt:lpstr>
      <vt:lpstr>PowerPoint Presentation</vt:lpstr>
      <vt:lpstr>Way forward proposal on  Architecture support of Ambient IoT</vt:lpstr>
      <vt:lpstr>R19 Ambient IoT scope for SA</vt:lpstr>
      <vt:lpstr>Workplan for R19</vt:lpstr>
      <vt:lpstr>SA2 aspects to be resolved during R19 normative work</vt:lpstr>
      <vt:lpstr>Possible workplan for Rel-20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2025-02-10T00:02:05Z</dcterms:modified>
</cp:coreProperties>
</file>